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4" r:id="rId18"/>
    <p:sldId id="285" r:id="rId19"/>
    <p:sldId id="283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6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628661" cy="457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Centralized version control systems are based on the idea that there is a single “central” copy of your project somewhere (probably on a server), and programmers will “commit” their changes to this central copy</a:t>
            </a:r>
          </a:p>
          <a:p>
            <a:r>
              <a:rPr lang="en-US" dirty="0"/>
              <a:t>“Committing” a change simply means recording the change in the central system</a:t>
            </a:r>
          </a:p>
          <a:p>
            <a:endParaRPr lang="en-US" dirty="0"/>
          </a:p>
          <a:p>
            <a:r>
              <a:rPr lang="en-US" dirty="0"/>
              <a:t>Distributed Version control systems do not necessarily rely on a central server to store all the versions of a project’s files. Instead, every developer “clones” a copy of a repository and has the full history of the project on their own hard drive</a:t>
            </a:r>
          </a:p>
          <a:p>
            <a:r>
              <a:rPr lang="en-US" dirty="0"/>
              <a:t>Then you collect all copies and prepare  a final copy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Summary to Understand:</a:t>
            </a:r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xmlns="" id="{8C2D9B9D-6EED-41DF-BEC9-C246B59E0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38288"/>
            <a:ext cx="4833257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65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Advantages of Centralized VCS over Distributed VCS 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your project contains many large, binary files that cannot be easily compressed, the space needed to store all versions of these files can accumulate quickly</a:t>
            </a:r>
          </a:p>
          <a:p>
            <a:pPr lvl="1"/>
            <a:r>
              <a:rPr lang="en-US" dirty="0"/>
              <a:t>If your project has a very long history (50,000 </a:t>
            </a:r>
            <a:r>
              <a:rPr lang="en-US" dirty="0" err="1"/>
              <a:t>changesets</a:t>
            </a:r>
            <a:r>
              <a:rPr lang="en-US" dirty="0"/>
              <a:t> or more), downloading the entire history can take an impractical amount of time and disk space</a:t>
            </a:r>
          </a:p>
          <a:p>
            <a:endParaRPr lang="en-US" dirty="0"/>
          </a:p>
          <a:p>
            <a:r>
              <a:rPr lang="en-US" dirty="0"/>
              <a:t>Advantages of Distributed VCS over Centralized VCS :</a:t>
            </a:r>
          </a:p>
          <a:p>
            <a:pPr lvl="1"/>
            <a:r>
              <a:rPr lang="en-US" dirty="0" smtClean="0"/>
              <a:t>Performing </a:t>
            </a:r>
            <a:r>
              <a:rPr lang="en-US" dirty="0"/>
              <a:t>actions other than pushing and pulling </a:t>
            </a:r>
            <a:r>
              <a:rPr lang="en-US" dirty="0" err="1"/>
              <a:t>changesets</a:t>
            </a:r>
            <a:r>
              <a:rPr lang="en-US" dirty="0"/>
              <a:t> is extremely fast because the tool only needs to access the hard drive, not a remote server</a:t>
            </a:r>
          </a:p>
          <a:p>
            <a:pPr lvl="1"/>
            <a:r>
              <a:rPr lang="en-US" dirty="0"/>
              <a:t>Committing new </a:t>
            </a:r>
            <a:r>
              <a:rPr lang="en-US" dirty="0" err="1"/>
              <a:t>changesets</a:t>
            </a:r>
            <a:r>
              <a:rPr lang="en-US" dirty="0"/>
              <a:t> can be done locally without anyone else seeing them. Once you have a group of </a:t>
            </a:r>
            <a:r>
              <a:rPr lang="en-US" dirty="0" err="1"/>
              <a:t>changesets</a:t>
            </a:r>
            <a:r>
              <a:rPr lang="en-US" dirty="0"/>
              <a:t> ready, you can push all of them at once</a:t>
            </a:r>
          </a:p>
          <a:p>
            <a:pPr lvl="1"/>
            <a:r>
              <a:rPr lang="en-US" dirty="0"/>
              <a:t>Since each programmer has a full copy of the project repository, they can share changes with one or two other people at a time if they want to get some feedback before showing the changes to everyone</a:t>
            </a:r>
          </a:p>
          <a:p>
            <a:endParaRPr lang="en-US" dirty="0"/>
          </a:p>
          <a:p>
            <a:r>
              <a:rPr lang="en-US" dirty="0"/>
              <a:t>Misconceptions: Distributed systems do not prevent you from having a single “central” repository, they just provide more options on top of that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Centralized VCS over Distributed VCS</a:t>
            </a:r>
          </a:p>
        </p:txBody>
      </p:sp>
    </p:spTree>
    <p:extLst>
      <p:ext uri="{BB962C8B-B14F-4D97-AF65-F5344CB8AC3E}">
        <p14:creationId xmlns:p14="http://schemas.microsoft.com/office/powerpoint/2010/main" val="339937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System Basic </a:t>
            </a:r>
            <a:r>
              <a:rPr lang="en-US" dirty="0" smtClean="0"/>
              <a:t>Operations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a new, empty repository</a:t>
            </a:r>
          </a:p>
          <a:p>
            <a:r>
              <a:rPr lang="en-US" dirty="0"/>
              <a:t>A repository is the official place where you store all your work. </a:t>
            </a:r>
          </a:p>
          <a:p>
            <a:r>
              <a:rPr lang="en-US" dirty="0"/>
              <a:t>It keeps track of your tree i.e. all your files, as well as the layout of the directories in which they are stored</a:t>
            </a:r>
          </a:p>
          <a:p>
            <a:r>
              <a:rPr lang="en-US" dirty="0" smtClean="0"/>
              <a:t>A </a:t>
            </a:r>
            <a:r>
              <a:rPr lang="en-US" dirty="0"/>
              <a:t>version control repository would be a network filesystem 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repository is much more than that.  A repository contains history</a:t>
            </a:r>
          </a:p>
          <a:p>
            <a:pPr lvl="1"/>
            <a:r>
              <a:rPr lang="en-US" dirty="0"/>
              <a:t>Repository = Filesystem *  Time</a:t>
            </a:r>
          </a:p>
          <a:p>
            <a:r>
              <a:rPr lang="en-US" dirty="0"/>
              <a:t>A filesystem is two-dimensional:  Its space is defined by directories and files</a:t>
            </a:r>
          </a:p>
          <a:p>
            <a:r>
              <a:rPr lang="en-US" dirty="0"/>
              <a:t>Where as a repository is three-dimensional:  It exists in a continuum defined by directories, files, and time</a:t>
            </a:r>
          </a:p>
          <a:p>
            <a:r>
              <a:rPr lang="en-US" dirty="0"/>
              <a:t>What you need to create a Repository?</a:t>
            </a:r>
          </a:p>
          <a:p>
            <a:pPr lvl="1"/>
            <a:r>
              <a:rPr lang="en-US" dirty="0"/>
              <a:t>Location [Where you want to create it]</a:t>
            </a:r>
          </a:p>
          <a:p>
            <a:pPr lvl="1"/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81800" y="2590800"/>
            <a:ext cx="4411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˟</a:t>
            </a:r>
            <a:endParaRPr lang="en-US" sz="6000" b="1" dirty="0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7222946" y="4914450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</p:spTree>
    <p:extLst>
      <p:ext uri="{BB962C8B-B14F-4D97-AF65-F5344CB8AC3E}">
        <p14:creationId xmlns:p14="http://schemas.microsoft.com/office/powerpoint/2010/main" val="2962276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a working copy</a:t>
            </a:r>
          </a:p>
          <a:p>
            <a:r>
              <a:rPr lang="en-US" dirty="0"/>
              <a:t>This operation is used when you need to make a new working copy for a repository that already exists</a:t>
            </a:r>
          </a:p>
          <a:p>
            <a:r>
              <a:rPr lang="en-US" dirty="0"/>
              <a:t>A working copy is a snapshot of the repository used by a developer as a place to make changes</a:t>
            </a:r>
          </a:p>
          <a:p>
            <a:r>
              <a:rPr lang="en-US" dirty="0"/>
              <a:t>The working copy provides developer with a private workspace where developer can do his / her work isolated from the rest of the team</a:t>
            </a:r>
          </a:p>
          <a:p>
            <a:r>
              <a:rPr lang="en-US" dirty="0"/>
              <a:t>The working copy is actually more than just a snapshot of the contents of the repository</a:t>
            </a:r>
          </a:p>
          <a:p>
            <a:r>
              <a:rPr lang="en-US" dirty="0"/>
              <a:t>It also contains some metadata so that it can keep careful track of the state of things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Checkout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6019800" y="4876800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xmlns="" id="{0133B142-273E-4140-BEA0-C6B69205C4D1}"/>
              </a:ext>
            </a:extLst>
          </p:cNvPr>
          <p:cNvSpPr/>
          <p:nvPr/>
        </p:nvSpPr>
        <p:spPr>
          <a:xfrm>
            <a:off x="9695159" y="5153129"/>
            <a:ext cx="1235947" cy="1045029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Working copy of Version Control Development</a:t>
            </a:r>
          </a:p>
        </p:txBody>
      </p:sp>
      <p:sp>
        <p:nvSpPr>
          <p:cNvPr id="7" name="Arrow: Right 2">
            <a:extLst>
              <a:ext uri="{FF2B5EF4-FFF2-40B4-BE49-F238E27FC236}">
                <a16:creationId xmlns:a16="http://schemas.microsoft.com/office/drawing/2014/main" xmlns="" id="{C274442E-8789-4AD2-955F-68E95E020960}"/>
              </a:ext>
            </a:extLst>
          </p:cNvPr>
          <p:cNvSpPr/>
          <p:nvPr/>
        </p:nvSpPr>
        <p:spPr>
          <a:xfrm>
            <a:off x="8700372" y="5590233"/>
            <a:ext cx="854110" cy="301452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12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Apply the modifications in the working copy to the repository as a new </a:t>
            </a:r>
            <a:r>
              <a:rPr lang="en-US" dirty="0" err="1"/>
              <a:t>changeset</a:t>
            </a:r>
            <a:endParaRPr lang="en-US" dirty="0"/>
          </a:p>
          <a:p>
            <a:r>
              <a:rPr lang="en-US" dirty="0"/>
              <a:t>This is the operation that actually modifies the repository</a:t>
            </a:r>
          </a:p>
          <a:p>
            <a:r>
              <a:rPr lang="en-US" dirty="0"/>
              <a:t>Several others modify the working copy and add an operation to a list we call the pending </a:t>
            </a:r>
            <a:r>
              <a:rPr lang="en-US" dirty="0" err="1"/>
              <a:t>changeset</a:t>
            </a:r>
            <a:r>
              <a:rPr lang="en-US" dirty="0"/>
              <a:t>, a place where changes wait to be committed</a:t>
            </a:r>
          </a:p>
          <a:p>
            <a:r>
              <a:rPr lang="en-US" dirty="0"/>
              <a:t>The commit operation takes the pending </a:t>
            </a:r>
            <a:r>
              <a:rPr lang="en-US" dirty="0" err="1"/>
              <a:t>changeset</a:t>
            </a:r>
            <a:r>
              <a:rPr lang="en-US" dirty="0"/>
              <a:t> and uses it to create a new version of the tree in the repository</a:t>
            </a:r>
          </a:p>
          <a:p>
            <a:r>
              <a:rPr lang="en-US" dirty="0"/>
              <a:t>It is typical to provide a log message (or comment) when you commit, explaining the changes you have made. This log message becomes part of the history of the repository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Commit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8196105" y="5029197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xmlns="" id="{0133B142-273E-4140-BEA0-C6B69205C4D1}"/>
              </a:ext>
            </a:extLst>
          </p:cNvPr>
          <p:cNvSpPr/>
          <p:nvPr/>
        </p:nvSpPr>
        <p:spPr>
          <a:xfrm>
            <a:off x="2893924" y="5365820"/>
            <a:ext cx="1101971" cy="914398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CHANGE SET</a:t>
            </a:r>
          </a:p>
        </p:txBody>
      </p:sp>
      <p:sp>
        <p:nvSpPr>
          <p:cNvPr id="7" name="Arrow: Right 2">
            <a:extLst>
              <a:ext uri="{FF2B5EF4-FFF2-40B4-BE49-F238E27FC236}">
                <a16:creationId xmlns:a16="http://schemas.microsoft.com/office/drawing/2014/main" xmlns="" id="{C274442E-8789-4AD2-955F-68E95E020960}"/>
              </a:ext>
            </a:extLst>
          </p:cNvPr>
          <p:cNvSpPr/>
          <p:nvPr/>
        </p:nvSpPr>
        <p:spPr>
          <a:xfrm>
            <a:off x="4732774" y="5496448"/>
            <a:ext cx="2662813" cy="56270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Commit- Log Message</a:t>
            </a:r>
          </a:p>
        </p:txBody>
      </p:sp>
    </p:spTree>
    <p:extLst>
      <p:ext uri="{BB962C8B-B14F-4D97-AF65-F5344CB8AC3E}">
        <p14:creationId xmlns:p14="http://schemas.microsoft.com/office/powerpoint/2010/main" val="1055654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Update the working copy with respect to the repository</a:t>
            </a:r>
          </a:p>
          <a:p>
            <a:r>
              <a:rPr lang="en-US" dirty="0"/>
              <a:t>Update brings your working copy up-to-date by applying changes from the repository, merging them with any changes you have made to your working copy if necessary</a:t>
            </a:r>
          </a:p>
          <a:p>
            <a:r>
              <a:rPr lang="en-US" dirty="0"/>
              <a:t>When the working copy was first created, its contents exactly reflected a specific revision of the repository</a:t>
            </a:r>
          </a:p>
          <a:p>
            <a:r>
              <a:rPr lang="en-US" dirty="0"/>
              <a:t>Update is sort of like the mirror image of commit</a:t>
            </a:r>
          </a:p>
          <a:p>
            <a:r>
              <a:rPr lang="en-US" dirty="0"/>
              <a:t>Both operations move changes between the working copy and the repository</a:t>
            </a:r>
          </a:p>
          <a:p>
            <a:r>
              <a:rPr lang="en-US" dirty="0"/>
              <a:t>Commit goes from the working copy to the repository; Update goes in the other direction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8196105" y="5029197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xmlns="" id="{0133B142-273E-4140-BEA0-C6B69205C4D1}"/>
              </a:ext>
            </a:extLst>
          </p:cNvPr>
          <p:cNvSpPr/>
          <p:nvPr/>
        </p:nvSpPr>
        <p:spPr>
          <a:xfrm>
            <a:off x="1537398" y="5029197"/>
            <a:ext cx="2458497" cy="152202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Working Copy</a:t>
            </a:r>
          </a:p>
        </p:txBody>
      </p:sp>
      <p:sp>
        <p:nvSpPr>
          <p:cNvPr id="7" name="Arrow: Right 2">
            <a:extLst>
              <a:ext uri="{FF2B5EF4-FFF2-40B4-BE49-F238E27FC236}">
                <a16:creationId xmlns:a16="http://schemas.microsoft.com/office/drawing/2014/main" xmlns="" id="{C274442E-8789-4AD2-955F-68E95E020960}"/>
              </a:ext>
            </a:extLst>
          </p:cNvPr>
          <p:cNvSpPr/>
          <p:nvPr/>
        </p:nvSpPr>
        <p:spPr>
          <a:xfrm>
            <a:off x="4764593" y="5334490"/>
            <a:ext cx="2662813" cy="56270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Commit- Log Message</a:t>
            </a:r>
          </a:p>
        </p:txBody>
      </p:sp>
      <p:sp>
        <p:nvSpPr>
          <p:cNvPr id="8" name="Arrow: Left 4">
            <a:extLst>
              <a:ext uri="{FF2B5EF4-FFF2-40B4-BE49-F238E27FC236}">
                <a16:creationId xmlns:a16="http://schemas.microsoft.com/office/drawing/2014/main" xmlns="" id="{C6CFE2DA-E2DD-4596-8B00-190EC20F3419}"/>
              </a:ext>
            </a:extLst>
          </p:cNvPr>
          <p:cNvSpPr/>
          <p:nvPr/>
        </p:nvSpPr>
        <p:spPr>
          <a:xfrm>
            <a:off x="4694254" y="5943602"/>
            <a:ext cx="2662813" cy="512462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Update - Replication</a:t>
            </a:r>
          </a:p>
        </p:txBody>
      </p:sp>
    </p:spTree>
    <p:extLst>
      <p:ext uri="{BB962C8B-B14F-4D97-AF65-F5344CB8AC3E}">
        <p14:creationId xmlns:p14="http://schemas.microsoft.com/office/powerpoint/2010/main" val="322441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Add a file or directory</a:t>
            </a:r>
          </a:p>
          <a:p>
            <a:r>
              <a:rPr lang="en-US" dirty="0"/>
              <a:t>Use the add operation when you have a file or directory in your working copy that is not yet under version control and you want to add it to the repository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Add</a:t>
            </a:r>
            <a:endParaRPr lang="en-US" dirty="0"/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7571003" y="4953000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47BD14EE-BE0A-48B2-88E4-CB68FBBC2973}"/>
              </a:ext>
            </a:extLst>
          </p:cNvPr>
          <p:cNvSpPr/>
          <p:nvPr/>
        </p:nvSpPr>
        <p:spPr>
          <a:xfrm>
            <a:off x="6263042" y="5143920"/>
            <a:ext cx="753627" cy="50618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7" name="Arrow: Quad 8">
            <a:extLst>
              <a:ext uri="{FF2B5EF4-FFF2-40B4-BE49-F238E27FC236}">
                <a16:creationId xmlns:a16="http://schemas.microsoft.com/office/drawing/2014/main" xmlns="" id="{DAFA3B9B-D126-4757-A2C8-077C42CD8B46}"/>
              </a:ext>
            </a:extLst>
          </p:cNvPr>
          <p:cNvSpPr/>
          <p:nvPr/>
        </p:nvSpPr>
        <p:spPr>
          <a:xfrm>
            <a:off x="7153159" y="5262616"/>
            <a:ext cx="281353" cy="387490"/>
          </a:xfrm>
          <a:prstGeom prst="quad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14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Delete a file or directory</a:t>
            </a:r>
          </a:p>
          <a:p>
            <a:r>
              <a:rPr lang="en-US" dirty="0"/>
              <a:t>Use the delete operation when you want to remove a file or directory from the repository</a:t>
            </a:r>
          </a:p>
          <a:p>
            <a:r>
              <a:rPr lang="en-US" dirty="0"/>
              <a:t>Typically, the delete operation will immediately delete the working copy of the file, but the actual deletion of the file in the repository is simply added to the pending </a:t>
            </a:r>
            <a:r>
              <a:rPr lang="en-US" dirty="0" err="1"/>
              <a:t>changeset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Delete</a:t>
            </a:r>
            <a:endParaRPr lang="en-US" dirty="0"/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4F75861A-565D-4531-962B-B03D8D9EDED3}"/>
              </a:ext>
            </a:extLst>
          </p:cNvPr>
          <p:cNvSpPr/>
          <p:nvPr/>
        </p:nvSpPr>
        <p:spPr>
          <a:xfrm>
            <a:off x="3203081" y="4821006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47BD14EE-BE0A-48B2-88E4-CB68FBBC2973}"/>
              </a:ext>
            </a:extLst>
          </p:cNvPr>
          <p:cNvSpPr/>
          <p:nvPr/>
        </p:nvSpPr>
        <p:spPr>
          <a:xfrm>
            <a:off x="3203082" y="5281346"/>
            <a:ext cx="566058" cy="48169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7" name="Arrow: Right 1">
            <a:extLst>
              <a:ext uri="{FF2B5EF4-FFF2-40B4-BE49-F238E27FC236}">
                <a16:creationId xmlns:a16="http://schemas.microsoft.com/office/drawing/2014/main" xmlns="" id="{AE9A1F6A-7107-435F-8D28-CA7E5E873E7E}"/>
              </a:ext>
            </a:extLst>
          </p:cNvPr>
          <p:cNvSpPr/>
          <p:nvPr/>
        </p:nvSpPr>
        <p:spPr>
          <a:xfrm>
            <a:off x="6100356" y="5281346"/>
            <a:ext cx="1487156" cy="48169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delete</a:t>
            </a:r>
          </a:p>
        </p:txBody>
      </p:sp>
      <p:sp>
        <p:nvSpPr>
          <p:cNvPr id="8" name="Flowchart: Magnetic Disk 7">
            <a:extLst>
              <a:ext uri="{FF2B5EF4-FFF2-40B4-BE49-F238E27FC236}">
                <a16:creationId xmlns:a16="http://schemas.microsoft.com/office/drawing/2014/main" xmlns="" id="{6B54DE2F-231B-4B90-95C1-BF0D6F75171E}"/>
              </a:ext>
            </a:extLst>
          </p:cNvPr>
          <p:cNvSpPr/>
          <p:nvPr/>
        </p:nvSpPr>
        <p:spPr>
          <a:xfrm>
            <a:off x="8441621" y="4821006"/>
            <a:ext cx="2585777" cy="142686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  <a:p>
            <a:pPr algn="ctr"/>
            <a:r>
              <a:rPr lang="en-US" dirty="0"/>
              <a:t>Location: bits-</a:t>
            </a:r>
            <a:r>
              <a:rPr lang="en-US" dirty="0" err="1"/>
              <a:t>pilani</a:t>
            </a:r>
            <a:endParaRPr lang="en-US" dirty="0"/>
          </a:p>
          <a:p>
            <a:pPr algn="ctr"/>
            <a:r>
              <a:rPr lang="en-US" dirty="0"/>
              <a:t>Name: DevOps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9D207C1-3952-4AC0-9BD5-F367CE6E548A}"/>
              </a:ext>
            </a:extLst>
          </p:cNvPr>
          <p:cNvSpPr txBox="1"/>
          <p:nvPr/>
        </p:nvSpPr>
        <p:spPr>
          <a:xfrm>
            <a:off x="8743073" y="6486522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A92A4F-E8C4-4355-8A16-C15A856F6F30}"/>
              </a:ext>
            </a:extLst>
          </p:cNvPr>
          <p:cNvSpPr txBox="1"/>
          <p:nvPr/>
        </p:nvSpPr>
        <p:spPr>
          <a:xfrm>
            <a:off x="3435868" y="6485210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1.7</a:t>
            </a:r>
          </a:p>
        </p:txBody>
      </p:sp>
    </p:spTree>
    <p:extLst>
      <p:ext uri="{BB962C8B-B14F-4D97-AF65-F5344CB8AC3E}">
        <p14:creationId xmlns:p14="http://schemas.microsoft.com/office/powerpoint/2010/main" val="813766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Move a file or directory</a:t>
            </a:r>
          </a:p>
          <a:p>
            <a:r>
              <a:rPr lang="en-US" dirty="0"/>
              <a:t>Use the move operation when you want to move a file or directory from one place in the tree to another</a:t>
            </a:r>
          </a:p>
          <a:p>
            <a:r>
              <a:rPr lang="en-US" dirty="0"/>
              <a:t>Some tools treat rename and move as the same operation like </a:t>
            </a:r>
            <a:r>
              <a:rPr lang="en-US" dirty="0" smtClean="0"/>
              <a:t>Unix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Move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E4B6BB0E-2F38-446A-9BD5-CC5659158CF6}"/>
              </a:ext>
            </a:extLst>
          </p:cNvPr>
          <p:cNvSpPr/>
          <p:nvPr/>
        </p:nvSpPr>
        <p:spPr>
          <a:xfrm>
            <a:off x="5487517" y="4329114"/>
            <a:ext cx="4672483" cy="2170444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Repository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47BD14EE-BE0A-48B2-88E4-CB68FBBC2973}"/>
              </a:ext>
            </a:extLst>
          </p:cNvPr>
          <p:cNvSpPr/>
          <p:nvPr/>
        </p:nvSpPr>
        <p:spPr>
          <a:xfrm>
            <a:off x="6217697" y="5201435"/>
            <a:ext cx="566058" cy="48169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9D207C1-3952-4AC0-9BD5-F367CE6E548A}"/>
              </a:ext>
            </a:extLst>
          </p:cNvPr>
          <p:cNvSpPr txBox="1"/>
          <p:nvPr/>
        </p:nvSpPr>
        <p:spPr>
          <a:xfrm>
            <a:off x="8898932" y="5998313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Tree: CD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5A92A4F-E8C4-4355-8A16-C15A856F6F30}"/>
              </a:ext>
            </a:extLst>
          </p:cNvPr>
          <p:cNvSpPr txBox="1"/>
          <p:nvPr/>
        </p:nvSpPr>
        <p:spPr>
          <a:xfrm>
            <a:off x="5917921" y="5998313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Tree: AB</a:t>
            </a:r>
          </a:p>
        </p:txBody>
      </p:sp>
      <p:sp>
        <p:nvSpPr>
          <p:cNvPr id="9" name="Rectangle: Rounded Corners 11">
            <a:extLst>
              <a:ext uri="{FF2B5EF4-FFF2-40B4-BE49-F238E27FC236}">
                <a16:creationId xmlns:a16="http://schemas.microsoft.com/office/drawing/2014/main" xmlns="" id="{DF42C3D4-4CFD-45A9-8D84-D3DD7A3F94B0}"/>
              </a:ext>
            </a:extLst>
          </p:cNvPr>
          <p:cNvSpPr/>
          <p:nvPr/>
        </p:nvSpPr>
        <p:spPr>
          <a:xfrm>
            <a:off x="9200382" y="5201434"/>
            <a:ext cx="566058" cy="48169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10" name="Arrow: Right 4">
            <a:extLst>
              <a:ext uri="{FF2B5EF4-FFF2-40B4-BE49-F238E27FC236}">
                <a16:creationId xmlns:a16="http://schemas.microsoft.com/office/drawing/2014/main" xmlns="" id="{2BF8A0CD-5719-4272-99C4-BA9ED7B30EB4}"/>
              </a:ext>
            </a:extLst>
          </p:cNvPr>
          <p:cNvSpPr/>
          <p:nvPr/>
        </p:nvSpPr>
        <p:spPr>
          <a:xfrm>
            <a:off x="7299569" y="5201434"/>
            <a:ext cx="1212501" cy="48169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</a:t>
            </a:r>
          </a:p>
        </p:txBody>
      </p:sp>
    </p:spTree>
    <p:extLst>
      <p:ext uri="{BB962C8B-B14F-4D97-AF65-F5344CB8AC3E}">
        <p14:creationId xmlns:p14="http://schemas.microsoft.com/office/powerpoint/2010/main" val="2392548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Show the details of the modifications that have been made to the working copy</a:t>
            </a:r>
          </a:p>
          <a:p>
            <a:r>
              <a:rPr lang="en-US" dirty="0"/>
              <a:t>In other hand Status provides a list of changes but no details about them</a:t>
            </a:r>
          </a:p>
          <a:p>
            <a:r>
              <a:rPr lang="en-US" dirty="0"/>
              <a:t>To see exactly what changes have been made to the files, you need to use the diff operation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Diff</a:t>
            </a:r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xmlns="" id="{47BD14EE-BE0A-48B2-88E4-CB68FBBC2973}"/>
              </a:ext>
            </a:extLst>
          </p:cNvPr>
          <p:cNvSpPr/>
          <p:nvPr/>
        </p:nvSpPr>
        <p:spPr>
          <a:xfrm>
            <a:off x="6747304" y="4953001"/>
            <a:ext cx="566058" cy="48169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9D207C1-3952-4AC0-9BD5-F367CE6E548A}"/>
              </a:ext>
            </a:extLst>
          </p:cNvPr>
          <p:cNvSpPr txBox="1"/>
          <p:nvPr/>
        </p:nvSpPr>
        <p:spPr>
          <a:xfrm>
            <a:off x="9428539" y="5749879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Tree: AB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5A92A4F-E8C4-4355-8A16-C15A856F6F30}"/>
              </a:ext>
            </a:extLst>
          </p:cNvPr>
          <p:cNvSpPr txBox="1"/>
          <p:nvPr/>
        </p:nvSpPr>
        <p:spPr>
          <a:xfrm>
            <a:off x="6447528" y="5749879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Tree: AB</a:t>
            </a:r>
          </a:p>
        </p:txBody>
      </p:sp>
      <p:sp>
        <p:nvSpPr>
          <p:cNvPr id="8" name="Rectangle: Rounded Corners 11">
            <a:extLst>
              <a:ext uri="{FF2B5EF4-FFF2-40B4-BE49-F238E27FC236}">
                <a16:creationId xmlns:a16="http://schemas.microsoft.com/office/drawing/2014/main" xmlns="" id="{DF42C3D4-4CFD-45A9-8D84-D3DD7A3F94B0}"/>
              </a:ext>
            </a:extLst>
          </p:cNvPr>
          <p:cNvSpPr/>
          <p:nvPr/>
        </p:nvSpPr>
        <p:spPr>
          <a:xfrm>
            <a:off x="9729989" y="4953000"/>
            <a:ext cx="566058" cy="48169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</a:t>
            </a:r>
          </a:p>
        </p:txBody>
      </p:sp>
      <p:sp>
        <p:nvSpPr>
          <p:cNvPr id="9" name="Arrow: Right 4">
            <a:extLst>
              <a:ext uri="{FF2B5EF4-FFF2-40B4-BE49-F238E27FC236}">
                <a16:creationId xmlns:a16="http://schemas.microsoft.com/office/drawing/2014/main" xmlns="" id="{2BF8A0CD-5719-4272-99C4-BA9ED7B30EB4}"/>
              </a:ext>
            </a:extLst>
          </p:cNvPr>
          <p:cNvSpPr/>
          <p:nvPr/>
        </p:nvSpPr>
        <p:spPr>
          <a:xfrm>
            <a:off x="7829176" y="4953000"/>
            <a:ext cx="1212501" cy="48169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</a:t>
            </a:r>
          </a:p>
        </p:txBody>
      </p:sp>
      <p:sp>
        <p:nvSpPr>
          <p:cNvPr id="10" name="Scroll: Vertical 1">
            <a:extLst>
              <a:ext uri="{FF2B5EF4-FFF2-40B4-BE49-F238E27FC236}">
                <a16:creationId xmlns:a16="http://schemas.microsoft.com/office/drawing/2014/main" xmlns="" id="{1728D757-8F47-48C8-B8AF-A7AD2893156E}"/>
              </a:ext>
            </a:extLst>
          </p:cNvPr>
          <p:cNvSpPr/>
          <p:nvPr/>
        </p:nvSpPr>
        <p:spPr>
          <a:xfrm>
            <a:off x="7829176" y="5464841"/>
            <a:ext cx="1212501" cy="823965"/>
          </a:xfrm>
          <a:prstGeom prst="verticalScroll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diff 1</a:t>
            </a:r>
          </a:p>
          <a:p>
            <a:pPr algn="ctr"/>
            <a:r>
              <a:rPr lang="en-US" dirty="0"/>
              <a:t>diff 2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3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Centralized Version Control </a:t>
            </a:r>
            <a:r>
              <a:rPr lang="en-IN" dirty="0" smtClean="0"/>
              <a:t>System</a:t>
            </a:r>
          </a:p>
          <a:p>
            <a:r>
              <a:rPr lang="en-US" dirty="0"/>
              <a:t>Distributed Version Control </a:t>
            </a:r>
            <a:r>
              <a:rPr lang="en-US" dirty="0" smtClean="0"/>
              <a:t>System</a:t>
            </a:r>
          </a:p>
          <a:p>
            <a:r>
              <a:rPr lang="en-US" dirty="0"/>
              <a:t>Version Control System </a:t>
            </a:r>
            <a:r>
              <a:rPr lang="en-US" dirty="0" smtClean="0"/>
              <a:t>Basics</a:t>
            </a:r>
          </a:p>
          <a:p>
            <a:r>
              <a:rPr lang="en-US" dirty="0"/>
              <a:t>Version Control System Common </a:t>
            </a:r>
            <a:r>
              <a:rPr lang="en-US" dirty="0" smtClean="0"/>
              <a:t>Terminology</a:t>
            </a:r>
          </a:p>
          <a:p>
            <a:r>
              <a:rPr lang="en-US" dirty="0"/>
              <a:t>Version Control System Basic Operations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Version control system and its types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Undo modifications that have been made to the working copy</a:t>
            </a:r>
          </a:p>
          <a:p>
            <a:r>
              <a:rPr lang="en-US" dirty="0"/>
              <a:t>A complete revert of the working copy will throw away all your pending changes and return the working copy to the way it was just after you did the checkout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Revert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9D207C1-3952-4AC0-9BD5-F367CE6E548A}"/>
              </a:ext>
            </a:extLst>
          </p:cNvPr>
          <p:cNvSpPr txBox="1"/>
          <p:nvPr/>
        </p:nvSpPr>
        <p:spPr>
          <a:xfrm>
            <a:off x="9306449" y="4879350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5A92A4F-E8C4-4355-8A16-C15A856F6F30}"/>
              </a:ext>
            </a:extLst>
          </p:cNvPr>
          <p:cNvSpPr txBox="1"/>
          <p:nvPr/>
        </p:nvSpPr>
        <p:spPr>
          <a:xfrm>
            <a:off x="6325438" y="4879350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1.7</a:t>
            </a:r>
          </a:p>
        </p:txBody>
      </p:sp>
      <p:sp>
        <p:nvSpPr>
          <p:cNvPr id="7" name="Arrow: Right 4">
            <a:extLst>
              <a:ext uri="{FF2B5EF4-FFF2-40B4-BE49-F238E27FC236}">
                <a16:creationId xmlns:a16="http://schemas.microsoft.com/office/drawing/2014/main" xmlns="" id="{2BF8A0CD-5719-4272-99C4-BA9ED7B30EB4}"/>
              </a:ext>
            </a:extLst>
          </p:cNvPr>
          <p:cNvSpPr/>
          <p:nvPr/>
        </p:nvSpPr>
        <p:spPr>
          <a:xfrm>
            <a:off x="7759839" y="3876649"/>
            <a:ext cx="1212501" cy="48169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Revert</a:t>
            </a:r>
          </a:p>
        </p:txBody>
      </p:sp>
      <p:sp>
        <p:nvSpPr>
          <p:cNvPr id="8" name="Scroll: Vertical 1">
            <a:extLst>
              <a:ext uri="{FF2B5EF4-FFF2-40B4-BE49-F238E27FC236}">
                <a16:creationId xmlns:a16="http://schemas.microsoft.com/office/drawing/2014/main" xmlns="" id="{1728D757-8F47-48C8-B8AF-A7AD2893156E}"/>
              </a:ext>
            </a:extLst>
          </p:cNvPr>
          <p:cNvSpPr/>
          <p:nvPr/>
        </p:nvSpPr>
        <p:spPr>
          <a:xfrm>
            <a:off x="6067530" y="5531317"/>
            <a:ext cx="1597688" cy="823965"/>
          </a:xfrm>
          <a:prstGeom prst="verticalScroll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Change 1</a:t>
            </a:r>
          </a:p>
          <a:p>
            <a:pPr algn="ctr"/>
            <a:r>
              <a:rPr lang="en-US" dirty="0"/>
              <a:t>Change 2 </a:t>
            </a:r>
          </a:p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6065F98-37BD-453A-9D79-5A611F4FCBD3}"/>
              </a:ext>
            </a:extLst>
          </p:cNvPr>
          <p:cNvSpPr txBox="1"/>
          <p:nvPr/>
        </p:nvSpPr>
        <p:spPr>
          <a:xfrm>
            <a:off x="6173037" y="6453251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Delta</a:t>
            </a:r>
          </a:p>
        </p:txBody>
      </p: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xmlns="" id="{D5003855-724A-46B1-AE3F-A90BDEB6849E}"/>
              </a:ext>
            </a:extLst>
          </p:cNvPr>
          <p:cNvSpPr/>
          <p:nvPr/>
        </p:nvSpPr>
        <p:spPr>
          <a:xfrm>
            <a:off x="6248400" y="3612665"/>
            <a:ext cx="1235947" cy="1045029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Working copy</a:t>
            </a:r>
          </a:p>
        </p:txBody>
      </p: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xmlns="" id="{77744B2B-DECB-4994-A749-9BD2726B0248}"/>
              </a:ext>
            </a:extLst>
          </p:cNvPr>
          <p:cNvSpPr/>
          <p:nvPr/>
        </p:nvSpPr>
        <p:spPr>
          <a:xfrm>
            <a:off x="9247833" y="3594983"/>
            <a:ext cx="1235947" cy="1045029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Working Copy</a:t>
            </a:r>
          </a:p>
        </p:txBody>
      </p:sp>
    </p:spTree>
    <p:extLst>
      <p:ext uri="{BB962C8B-B14F-4D97-AF65-F5344CB8AC3E}">
        <p14:creationId xmlns:p14="http://schemas.microsoft.com/office/powerpoint/2010/main" val="2339802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457559" cy="4343399"/>
          </a:xfrm>
        </p:spPr>
        <p:txBody>
          <a:bodyPr>
            <a:normAutofit/>
          </a:bodyPr>
          <a:lstStyle/>
          <a:p>
            <a:r>
              <a:rPr lang="en-US" dirty="0"/>
              <a:t>Show the history of changes to the repository</a:t>
            </a:r>
          </a:p>
          <a:p>
            <a:r>
              <a:rPr lang="en-US" dirty="0"/>
              <a:t>Your repository keeps track of every version that has </a:t>
            </a:r>
            <a:r>
              <a:rPr lang="en-US" dirty="0" smtClean="0"/>
              <a:t>ever </a:t>
            </a:r>
            <a:r>
              <a:rPr lang="en-US" dirty="0"/>
              <a:t>existed</a:t>
            </a:r>
          </a:p>
          <a:p>
            <a:r>
              <a:rPr lang="en-US" dirty="0"/>
              <a:t>The log operation is the way to see those records</a:t>
            </a:r>
          </a:p>
          <a:p>
            <a:r>
              <a:rPr lang="en-US" dirty="0"/>
              <a:t>It displays each </a:t>
            </a:r>
            <a:r>
              <a:rPr lang="en-US" dirty="0" err="1"/>
              <a:t>changeset</a:t>
            </a:r>
            <a:r>
              <a:rPr lang="en-US" dirty="0"/>
              <a:t> along with additional data:</a:t>
            </a:r>
          </a:p>
          <a:p>
            <a:pPr lvl="1"/>
            <a:r>
              <a:rPr lang="en-US" dirty="0"/>
              <a:t>Who made the change?</a:t>
            </a:r>
          </a:p>
          <a:p>
            <a:pPr lvl="1"/>
            <a:r>
              <a:rPr lang="en-US" dirty="0"/>
              <a:t>When was the change made?</a:t>
            </a:r>
          </a:p>
          <a:p>
            <a:pPr lvl="1"/>
            <a:r>
              <a:rPr lang="en-US" dirty="0"/>
              <a:t>What was the log message?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Log</a:t>
            </a:r>
          </a:p>
        </p:txBody>
      </p:sp>
      <p:sp>
        <p:nvSpPr>
          <p:cNvPr id="6" name="Scroll: Vertical 1">
            <a:extLst>
              <a:ext uri="{FF2B5EF4-FFF2-40B4-BE49-F238E27FC236}">
                <a16:creationId xmlns:a16="http://schemas.microsoft.com/office/drawing/2014/main" xmlns="" id="{1728D757-8F47-48C8-B8AF-A7AD2893156E}"/>
              </a:ext>
            </a:extLst>
          </p:cNvPr>
          <p:cNvSpPr/>
          <p:nvPr/>
        </p:nvSpPr>
        <p:spPr>
          <a:xfrm>
            <a:off x="5029200" y="1538288"/>
            <a:ext cx="5702441" cy="4870936"/>
          </a:xfrm>
          <a:prstGeom prst="verticalScroll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Repo Created – 1 Jan 2019 – user Rathi – For </a:t>
            </a:r>
            <a:r>
              <a:rPr lang="en-US" sz="1600" dirty="0" err="1"/>
              <a:t>Devops</a:t>
            </a:r>
            <a:r>
              <a:rPr lang="en-US" sz="1600" dirty="0"/>
              <a:t> @ bits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 File 1 – 10 Jan 2019 – user 1 – For </a:t>
            </a:r>
            <a:r>
              <a:rPr lang="en-US" sz="1600" dirty="0" err="1"/>
              <a:t>Devops</a:t>
            </a:r>
            <a:r>
              <a:rPr lang="en-US" sz="1600" dirty="0"/>
              <a:t> Source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  File 2 – 12 Jan 2019 – user 1 – For </a:t>
            </a:r>
            <a:r>
              <a:rPr lang="en-US" sz="1600" dirty="0" err="1"/>
              <a:t>Devops</a:t>
            </a:r>
            <a:r>
              <a:rPr lang="en-US" sz="1600" dirty="0"/>
              <a:t> Source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Rename File 1  – 12 Jan 2019 – user A – For Java </a:t>
            </a:r>
            <a:r>
              <a:rPr lang="en-US" sz="1600" dirty="0" err="1"/>
              <a:t>Ammend</a:t>
            </a:r>
            <a:r>
              <a:rPr lang="en-US" sz="1600" dirty="0"/>
              <a:t>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Created Working Copy – 15 Jan 2019 – User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Deleted File 2 – 5 Feb 2019 – User 1 – not need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Moved File 1 – 5 Feb 2019 – User Rathi - rename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07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another line of development</a:t>
            </a:r>
          </a:p>
          <a:p>
            <a:r>
              <a:rPr lang="en-US" dirty="0"/>
              <a:t>The branch operation is what you use when you want your development process to fork off into two different directions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Branch</a:t>
            </a:r>
          </a:p>
        </p:txBody>
      </p:sp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xmlns="" id="{C37424C1-D341-4B82-A0AE-06B5A40463C4}"/>
              </a:ext>
            </a:extLst>
          </p:cNvPr>
          <p:cNvSpPr/>
          <p:nvPr/>
        </p:nvSpPr>
        <p:spPr>
          <a:xfrm>
            <a:off x="1840944" y="3352800"/>
            <a:ext cx="8350180" cy="3084844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4">
            <a:extLst>
              <a:ext uri="{FF2B5EF4-FFF2-40B4-BE49-F238E27FC236}">
                <a16:creationId xmlns:a16="http://schemas.microsoft.com/office/drawing/2014/main" xmlns="" id="{10663C5B-F766-4474-8495-BDF4654B130D}"/>
              </a:ext>
            </a:extLst>
          </p:cNvPr>
          <p:cNvSpPr/>
          <p:nvPr/>
        </p:nvSpPr>
        <p:spPr>
          <a:xfrm>
            <a:off x="3920937" y="5213002"/>
            <a:ext cx="2753247" cy="88676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Development</a:t>
            </a:r>
          </a:p>
        </p:txBody>
      </p:sp>
      <p:sp>
        <p:nvSpPr>
          <p:cNvPr id="21" name="Arrow: Bent 5">
            <a:extLst>
              <a:ext uri="{FF2B5EF4-FFF2-40B4-BE49-F238E27FC236}">
                <a16:creationId xmlns:a16="http://schemas.microsoft.com/office/drawing/2014/main" xmlns="" id="{899EE9C8-B773-4CE2-BED4-0DBC5AA057CC}"/>
              </a:ext>
            </a:extLst>
          </p:cNvPr>
          <p:cNvSpPr/>
          <p:nvPr/>
        </p:nvSpPr>
        <p:spPr>
          <a:xfrm>
            <a:off x="5106642" y="4407876"/>
            <a:ext cx="1567542" cy="102744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PHP Code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BABB54AD-A550-4074-B0BA-96659388DA7F}"/>
              </a:ext>
            </a:extLst>
          </p:cNvPr>
          <p:cNvSpPr txBox="1"/>
          <p:nvPr/>
        </p:nvSpPr>
        <p:spPr>
          <a:xfrm>
            <a:off x="6845007" y="4578698"/>
            <a:ext cx="121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Branch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AAEA3DCB-1613-4BA2-BDBE-6593C32FBD63}"/>
              </a:ext>
            </a:extLst>
          </p:cNvPr>
          <p:cNvSpPr txBox="1"/>
          <p:nvPr/>
        </p:nvSpPr>
        <p:spPr>
          <a:xfrm>
            <a:off x="6878501" y="5435319"/>
            <a:ext cx="150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Master</a:t>
            </a:r>
          </a:p>
        </p:txBody>
      </p:sp>
      <p:sp>
        <p:nvSpPr>
          <p:cNvPr id="24" name="Arrow: Pentagon 10">
            <a:extLst>
              <a:ext uri="{FF2B5EF4-FFF2-40B4-BE49-F238E27FC236}">
                <a16:creationId xmlns:a16="http://schemas.microsoft.com/office/drawing/2014/main" xmlns="" id="{92637108-A823-45FE-91C0-A76C2B533233}"/>
              </a:ext>
            </a:extLst>
          </p:cNvPr>
          <p:cNvSpPr/>
          <p:nvPr/>
        </p:nvSpPr>
        <p:spPr>
          <a:xfrm>
            <a:off x="8168041" y="4669133"/>
            <a:ext cx="1323035" cy="1430635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Delivery 2.0</a:t>
            </a:r>
          </a:p>
        </p:txBody>
      </p:sp>
      <p:sp>
        <p:nvSpPr>
          <p:cNvPr id="25" name="Arrow: Pentagon 11">
            <a:extLst>
              <a:ext uri="{FF2B5EF4-FFF2-40B4-BE49-F238E27FC236}">
                <a16:creationId xmlns:a16="http://schemas.microsoft.com/office/drawing/2014/main" xmlns="" id="{38201F10-D30C-48B1-8A89-B54A2D33A18C}"/>
              </a:ext>
            </a:extLst>
          </p:cNvPr>
          <p:cNvSpPr/>
          <p:nvPr/>
        </p:nvSpPr>
        <p:spPr>
          <a:xfrm>
            <a:off x="2512491" y="4497684"/>
            <a:ext cx="1323035" cy="1430635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Delivery 1.0</a:t>
            </a:r>
          </a:p>
        </p:txBody>
      </p:sp>
    </p:spTree>
    <p:extLst>
      <p:ext uri="{BB962C8B-B14F-4D97-AF65-F5344CB8AC3E}">
        <p14:creationId xmlns:p14="http://schemas.microsoft.com/office/powerpoint/2010/main" val="2918551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Apply changes from one branch to another</a:t>
            </a:r>
          </a:p>
          <a:p>
            <a:r>
              <a:rPr lang="en-US" dirty="0"/>
              <a:t>Typically when you have used branch to enable your development to diverge, you later want it to converge again, at least partially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Merge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C37424C1-D341-4B82-A0AE-06B5A40463C4}"/>
              </a:ext>
            </a:extLst>
          </p:cNvPr>
          <p:cNvSpPr/>
          <p:nvPr/>
        </p:nvSpPr>
        <p:spPr>
          <a:xfrm>
            <a:off x="1809820" y="3276600"/>
            <a:ext cx="8350180" cy="3084844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4">
            <a:extLst>
              <a:ext uri="{FF2B5EF4-FFF2-40B4-BE49-F238E27FC236}">
                <a16:creationId xmlns:a16="http://schemas.microsoft.com/office/drawing/2014/main" xmlns="" id="{10663C5B-F766-4474-8495-BDF4654B130D}"/>
              </a:ext>
            </a:extLst>
          </p:cNvPr>
          <p:cNvSpPr/>
          <p:nvPr/>
        </p:nvSpPr>
        <p:spPr>
          <a:xfrm>
            <a:off x="3417528" y="5091586"/>
            <a:ext cx="2170458" cy="481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Development</a:t>
            </a:r>
          </a:p>
        </p:txBody>
      </p:sp>
      <p:sp>
        <p:nvSpPr>
          <p:cNvPr id="7" name="Arrow: Bent 5">
            <a:extLst>
              <a:ext uri="{FF2B5EF4-FFF2-40B4-BE49-F238E27FC236}">
                <a16:creationId xmlns:a16="http://schemas.microsoft.com/office/drawing/2014/main" xmlns="" id="{899EE9C8-B773-4CE2-BED4-0DBC5AA057CC}"/>
              </a:ext>
            </a:extLst>
          </p:cNvPr>
          <p:cNvSpPr/>
          <p:nvPr/>
        </p:nvSpPr>
        <p:spPr>
          <a:xfrm>
            <a:off x="3745758" y="4457282"/>
            <a:ext cx="1142178" cy="72348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PHP 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ABB54AD-A550-4074-B0BA-96659388DA7F}"/>
              </a:ext>
            </a:extLst>
          </p:cNvPr>
          <p:cNvSpPr txBox="1"/>
          <p:nvPr/>
        </p:nvSpPr>
        <p:spPr>
          <a:xfrm>
            <a:off x="4921424" y="4449690"/>
            <a:ext cx="121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Branch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AEA3DCB-1613-4BA2-BDBE-6593C32FBD63}"/>
              </a:ext>
            </a:extLst>
          </p:cNvPr>
          <p:cNvSpPr txBox="1"/>
          <p:nvPr/>
        </p:nvSpPr>
        <p:spPr>
          <a:xfrm>
            <a:off x="5587986" y="5176081"/>
            <a:ext cx="150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Master</a:t>
            </a:r>
          </a:p>
        </p:txBody>
      </p:sp>
      <p:sp>
        <p:nvSpPr>
          <p:cNvPr id="10" name="Arrow: Pentagon 10">
            <a:extLst>
              <a:ext uri="{FF2B5EF4-FFF2-40B4-BE49-F238E27FC236}">
                <a16:creationId xmlns:a16="http://schemas.microsoft.com/office/drawing/2014/main" xmlns="" id="{92637108-A823-45FE-91C0-A76C2B533233}"/>
              </a:ext>
            </a:extLst>
          </p:cNvPr>
          <p:cNvSpPr/>
          <p:nvPr/>
        </p:nvSpPr>
        <p:spPr>
          <a:xfrm>
            <a:off x="6385978" y="4754933"/>
            <a:ext cx="962984" cy="686338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2.0</a:t>
            </a:r>
          </a:p>
        </p:txBody>
      </p:sp>
      <p:sp>
        <p:nvSpPr>
          <p:cNvPr id="11" name="Arrow: Pentagon 11">
            <a:extLst>
              <a:ext uri="{FF2B5EF4-FFF2-40B4-BE49-F238E27FC236}">
                <a16:creationId xmlns:a16="http://schemas.microsoft.com/office/drawing/2014/main" xmlns="" id="{38201F10-D30C-48B1-8A89-B54A2D33A18C}"/>
              </a:ext>
            </a:extLst>
          </p:cNvPr>
          <p:cNvSpPr/>
          <p:nvPr/>
        </p:nvSpPr>
        <p:spPr>
          <a:xfrm>
            <a:off x="6386803" y="5457502"/>
            <a:ext cx="962159" cy="686338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1.0</a:t>
            </a:r>
          </a:p>
        </p:txBody>
      </p:sp>
      <p:sp>
        <p:nvSpPr>
          <p:cNvPr id="12" name="Arrow: Pentagon 12">
            <a:extLst>
              <a:ext uri="{FF2B5EF4-FFF2-40B4-BE49-F238E27FC236}">
                <a16:creationId xmlns:a16="http://schemas.microsoft.com/office/drawing/2014/main" xmlns="" id="{F369C647-B6ED-40E0-8A5A-58C325D54B9C}"/>
              </a:ext>
            </a:extLst>
          </p:cNvPr>
          <p:cNvSpPr/>
          <p:nvPr/>
        </p:nvSpPr>
        <p:spPr>
          <a:xfrm>
            <a:off x="8696242" y="4373811"/>
            <a:ext cx="1453695" cy="1604541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Delivery 2.1</a:t>
            </a:r>
          </a:p>
        </p:txBody>
      </p:sp>
      <p:sp>
        <p:nvSpPr>
          <p:cNvPr id="13" name="Arrow: Right 13">
            <a:extLst>
              <a:ext uri="{FF2B5EF4-FFF2-40B4-BE49-F238E27FC236}">
                <a16:creationId xmlns:a16="http://schemas.microsoft.com/office/drawing/2014/main" xmlns="" id="{A93ACC29-6549-4356-8386-0CAD4CFFA0D3}"/>
              </a:ext>
            </a:extLst>
          </p:cNvPr>
          <p:cNvSpPr/>
          <p:nvPr/>
        </p:nvSpPr>
        <p:spPr>
          <a:xfrm>
            <a:off x="7354840" y="5176081"/>
            <a:ext cx="1237623" cy="481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Merge</a:t>
            </a:r>
          </a:p>
        </p:txBody>
      </p:sp>
      <p:sp>
        <p:nvSpPr>
          <p:cNvPr id="14" name="Arrow: Pentagon 15">
            <a:extLst>
              <a:ext uri="{FF2B5EF4-FFF2-40B4-BE49-F238E27FC236}">
                <a16:creationId xmlns:a16="http://schemas.microsoft.com/office/drawing/2014/main" xmlns="" id="{746C41C5-6530-47EF-88AE-35E7DE033593}"/>
              </a:ext>
            </a:extLst>
          </p:cNvPr>
          <p:cNvSpPr/>
          <p:nvPr/>
        </p:nvSpPr>
        <p:spPr>
          <a:xfrm>
            <a:off x="2062841" y="4713972"/>
            <a:ext cx="1222214" cy="1199862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1.0</a:t>
            </a:r>
          </a:p>
        </p:txBody>
      </p:sp>
    </p:spTree>
    <p:extLst>
      <p:ext uri="{BB962C8B-B14F-4D97-AF65-F5344CB8AC3E}">
        <p14:creationId xmlns:p14="http://schemas.microsoft.com/office/powerpoint/2010/main" val="3825464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 Operations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Handle conflicts resulting from a merge</a:t>
            </a:r>
          </a:p>
          <a:p>
            <a:r>
              <a:rPr lang="en-US" dirty="0" smtClean="0"/>
              <a:t>Merge </a:t>
            </a:r>
            <a:r>
              <a:rPr lang="en-US" dirty="0"/>
              <a:t>automatically deals with everything that can be done safely</a:t>
            </a:r>
          </a:p>
          <a:p>
            <a:r>
              <a:rPr lang="en-US" dirty="0"/>
              <a:t>Everything else is considered a conflict</a:t>
            </a:r>
          </a:p>
          <a:p>
            <a:r>
              <a:rPr lang="en-US" dirty="0"/>
              <a:t>The resolve operation is used to help the user figure things out and to inform the VCS how the conflict should be handled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Resolve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8359A82-AF9A-4BBC-94A3-3FF13599C469}"/>
              </a:ext>
            </a:extLst>
          </p:cNvPr>
          <p:cNvSpPr txBox="1"/>
          <p:nvPr/>
        </p:nvSpPr>
        <p:spPr>
          <a:xfrm>
            <a:off x="6916824" y="5120618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1.7.1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004BDD7-1F4D-4B8A-BFAF-A7833FC09DBA}"/>
              </a:ext>
            </a:extLst>
          </p:cNvPr>
          <p:cNvSpPr txBox="1"/>
          <p:nvPr/>
        </p:nvSpPr>
        <p:spPr>
          <a:xfrm>
            <a:off x="2969706" y="5076445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 1.7.1</a:t>
            </a:r>
          </a:p>
        </p:txBody>
      </p:sp>
      <p:sp>
        <p:nvSpPr>
          <p:cNvPr id="7" name="Arrow: Right 15">
            <a:extLst>
              <a:ext uri="{FF2B5EF4-FFF2-40B4-BE49-F238E27FC236}">
                <a16:creationId xmlns:a16="http://schemas.microsoft.com/office/drawing/2014/main" xmlns="" id="{C55BD9C6-B0DA-46F5-8FBB-1081C07BA351}"/>
              </a:ext>
            </a:extLst>
          </p:cNvPr>
          <p:cNvSpPr/>
          <p:nvPr/>
        </p:nvSpPr>
        <p:spPr>
          <a:xfrm>
            <a:off x="4770873" y="4240109"/>
            <a:ext cx="1639975" cy="64201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</a:t>
            </a:r>
          </a:p>
        </p:txBody>
      </p:sp>
      <p:sp>
        <p:nvSpPr>
          <p:cNvPr id="8" name="Scroll: Vertical 16">
            <a:extLst>
              <a:ext uri="{FF2B5EF4-FFF2-40B4-BE49-F238E27FC236}">
                <a16:creationId xmlns:a16="http://schemas.microsoft.com/office/drawing/2014/main" xmlns="" id="{A0F3CED1-24BF-476F-A966-F1FAA75F2561}"/>
              </a:ext>
            </a:extLst>
          </p:cNvPr>
          <p:cNvSpPr/>
          <p:nvPr/>
        </p:nvSpPr>
        <p:spPr>
          <a:xfrm>
            <a:off x="4652805" y="4882122"/>
            <a:ext cx="1758043" cy="932988"/>
          </a:xfrm>
          <a:prstGeom prst="verticalScroll">
            <a:avLst/>
          </a:prstGeom>
          <a:solidFill>
            <a:srgbClr val="C0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File 1 Present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 File 1 </a:t>
            </a:r>
          </a:p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165948D-FECC-4C10-A3E1-DE20DDF1FEED}"/>
              </a:ext>
            </a:extLst>
          </p:cNvPr>
          <p:cNvSpPr txBox="1"/>
          <p:nvPr/>
        </p:nvSpPr>
        <p:spPr>
          <a:xfrm>
            <a:off x="5060600" y="5852099"/>
            <a:ext cx="2120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Conflict</a:t>
            </a:r>
          </a:p>
        </p:txBody>
      </p: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xmlns="" id="{F178A9EA-0480-4632-AA07-9423BA1002F0}"/>
              </a:ext>
            </a:extLst>
          </p:cNvPr>
          <p:cNvSpPr/>
          <p:nvPr/>
        </p:nvSpPr>
        <p:spPr>
          <a:xfrm>
            <a:off x="2969706" y="4031416"/>
            <a:ext cx="1235947" cy="1045029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Working copy</a:t>
            </a:r>
          </a:p>
        </p:txBody>
      </p: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xmlns="" id="{4A75C06C-C314-4264-A53B-09A8CB5D247A}"/>
              </a:ext>
            </a:extLst>
          </p:cNvPr>
          <p:cNvSpPr/>
          <p:nvPr/>
        </p:nvSpPr>
        <p:spPr>
          <a:xfrm>
            <a:off x="6858000" y="4038600"/>
            <a:ext cx="1235947" cy="1045029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Working Copy</a:t>
            </a:r>
          </a:p>
        </p:txBody>
      </p:sp>
    </p:spTree>
    <p:extLst>
      <p:ext uri="{BB962C8B-B14F-4D97-AF65-F5344CB8AC3E}">
        <p14:creationId xmlns:p14="http://schemas.microsoft.com/office/powerpoint/2010/main" val="1434682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Examples of Centralized Version Control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Subversion is a free/open source version control system</a:t>
            </a:r>
          </a:p>
          <a:p>
            <a:r>
              <a:rPr lang="en-US" dirty="0"/>
              <a:t>Subversion manages files and directories, and the changes made to them, over time</a:t>
            </a:r>
          </a:p>
          <a:p>
            <a:r>
              <a:rPr lang="en-US" dirty="0"/>
              <a:t>This allows you to recover older versions of your data, or examine the history of how your data changed</a:t>
            </a:r>
          </a:p>
          <a:p>
            <a:r>
              <a:rPr lang="en-US" dirty="0"/>
              <a:t>Subversion is the most popular and its usage is growing larger </a:t>
            </a:r>
          </a:p>
          <a:p>
            <a:r>
              <a:rPr lang="en-US" dirty="0"/>
              <a:t>Its centralized architecture make it easy to maintain a security hierarchy, access control, and backups, which is why it's preferred in many enterprise organizations over Perforce, VSS, and </a:t>
            </a:r>
            <a:r>
              <a:rPr lang="en-US" dirty="0" err="1"/>
              <a:t>ClearCase</a:t>
            </a:r>
            <a:endParaRPr lang="en-US" dirty="0"/>
          </a:p>
          <a:p>
            <a:r>
              <a:rPr lang="en-US" dirty="0"/>
              <a:t>Subversion is still widely popular amongst the open source community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Apache Subversion (SVN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20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Examples of Centralized Version Control Systems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Apache Subversion (SVN) Architecture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xmlns="" id="{FA4BDDDC-647D-4545-8909-7ED628B33995}"/>
              </a:ext>
            </a:extLst>
          </p:cNvPr>
          <p:cNvSpPr/>
          <p:nvPr/>
        </p:nvSpPr>
        <p:spPr>
          <a:xfrm>
            <a:off x="3902448" y="1828800"/>
            <a:ext cx="3526972" cy="1668027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Central Repository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xmlns="" id="{774D3841-183D-4252-922B-F0E63C430DCB}"/>
              </a:ext>
            </a:extLst>
          </p:cNvPr>
          <p:cNvSpPr/>
          <p:nvPr/>
        </p:nvSpPr>
        <p:spPr>
          <a:xfrm>
            <a:off x="877057" y="4896898"/>
            <a:ext cx="1356528" cy="108522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Copy 1</a:t>
            </a:r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xmlns="" id="{6DF13FA5-50A3-4E6F-93C5-24383C472445}"/>
              </a:ext>
            </a:extLst>
          </p:cNvPr>
          <p:cNvSpPr/>
          <p:nvPr/>
        </p:nvSpPr>
        <p:spPr>
          <a:xfrm>
            <a:off x="3902448" y="4896898"/>
            <a:ext cx="1356528" cy="108522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Copy 2</a:t>
            </a:r>
          </a:p>
        </p:txBody>
      </p:sp>
      <p:sp>
        <p:nvSpPr>
          <p:cNvPr id="8" name="Flowchart: Magnetic Disk 7">
            <a:extLst>
              <a:ext uri="{FF2B5EF4-FFF2-40B4-BE49-F238E27FC236}">
                <a16:creationId xmlns:a16="http://schemas.microsoft.com/office/drawing/2014/main" xmlns="" id="{4B90D766-8E35-4DA0-A3C9-C7924C0A0001}"/>
              </a:ext>
            </a:extLst>
          </p:cNvPr>
          <p:cNvSpPr/>
          <p:nvPr/>
        </p:nvSpPr>
        <p:spPr>
          <a:xfrm>
            <a:off x="6437145" y="4921180"/>
            <a:ext cx="1356528" cy="108522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Copy 3</a:t>
            </a:r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xmlns="" id="{84854C09-6297-4020-8052-B359A9E0BFFD}"/>
              </a:ext>
            </a:extLst>
          </p:cNvPr>
          <p:cNvSpPr/>
          <p:nvPr/>
        </p:nvSpPr>
        <p:spPr>
          <a:xfrm>
            <a:off x="9091585" y="4896898"/>
            <a:ext cx="1356528" cy="108522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Copy 4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440373A0-06F6-474F-A760-91461176C847}"/>
              </a:ext>
            </a:extLst>
          </p:cNvPr>
          <p:cNvCxnSpPr/>
          <p:nvPr/>
        </p:nvCxnSpPr>
        <p:spPr>
          <a:xfrm flipV="1">
            <a:off x="1851748" y="3526135"/>
            <a:ext cx="1868993" cy="12560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C678352C-F623-4C73-8C92-563FE78B8F1C}"/>
              </a:ext>
            </a:extLst>
          </p:cNvPr>
          <p:cNvCxnSpPr>
            <a:cxnSpLocks/>
          </p:cNvCxnSpPr>
          <p:nvPr/>
        </p:nvCxnSpPr>
        <p:spPr>
          <a:xfrm>
            <a:off x="4580712" y="3526135"/>
            <a:ext cx="0" cy="13468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3EB0C128-6296-4B0B-A7CD-51FA2A44B850}"/>
              </a:ext>
            </a:extLst>
          </p:cNvPr>
          <p:cNvCxnSpPr>
            <a:cxnSpLocks/>
          </p:cNvCxnSpPr>
          <p:nvPr/>
        </p:nvCxnSpPr>
        <p:spPr>
          <a:xfrm>
            <a:off x="6993991" y="3526135"/>
            <a:ext cx="0" cy="13707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F4A4D93B-95B7-4B9A-89CB-19EC639EAC25}"/>
              </a:ext>
            </a:extLst>
          </p:cNvPr>
          <p:cNvCxnSpPr>
            <a:cxnSpLocks/>
          </p:cNvCxnSpPr>
          <p:nvPr/>
        </p:nvCxnSpPr>
        <p:spPr>
          <a:xfrm>
            <a:off x="7765622" y="3496827"/>
            <a:ext cx="1835496" cy="13146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Arrow: Up 20">
            <a:extLst>
              <a:ext uri="{FF2B5EF4-FFF2-40B4-BE49-F238E27FC236}">
                <a16:creationId xmlns:a16="http://schemas.microsoft.com/office/drawing/2014/main" xmlns="" id="{EBA9E216-42EC-45BE-BD65-5EDA2F7871D8}"/>
              </a:ext>
            </a:extLst>
          </p:cNvPr>
          <p:cNvSpPr/>
          <p:nvPr/>
        </p:nvSpPr>
        <p:spPr>
          <a:xfrm>
            <a:off x="1168460" y="1904163"/>
            <a:ext cx="773708" cy="2517278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Commi</a:t>
            </a:r>
            <a:endParaRPr lang="en-US" dirty="0"/>
          </a:p>
          <a:p>
            <a:pPr algn="ctr"/>
            <a:r>
              <a:rPr lang="en-US" dirty="0"/>
              <a:t>t</a:t>
            </a:r>
          </a:p>
        </p:txBody>
      </p:sp>
      <p:sp>
        <p:nvSpPr>
          <p:cNvPr id="15" name="Arrow: Down 21">
            <a:extLst>
              <a:ext uri="{FF2B5EF4-FFF2-40B4-BE49-F238E27FC236}">
                <a16:creationId xmlns:a16="http://schemas.microsoft.com/office/drawing/2014/main" xmlns="" id="{D101F57C-CF13-4294-AC42-F92594FF9B87}"/>
              </a:ext>
            </a:extLst>
          </p:cNvPr>
          <p:cNvSpPr/>
          <p:nvPr/>
        </p:nvSpPr>
        <p:spPr>
          <a:xfrm>
            <a:off x="9689462" y="1904163"/>
            <a:ext cx="758651" cy="275324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Upda</a:t>
            </a:r>
            <a:endParaRPr lang="en-US" dirty="0"/>
          </a:p>
          <a:p>
            <a:pPr algn="ctr"/>
            <a:r>
              <a:rPr lang="en-US" dirty="0"/>
              <a:t>T</a:t>
            </a:r>
          </a:p>
          <a:p>
            <a:pPr algn="ctr"/>
            <a:r>
              <a:rPr lang="en-US" dirty="0"/>
              <a:t>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3688A929-7EB7-4778-B6EE-8B82097AB0CC}"/>
              </a:ext>
            </a:extLst>
          </p:cNvPr>
          <p:cNvSpPr/>
          <p:nvPr/>
        </p:nvSpPr>
        <p:spPr>
          <a:xfrm>
            <a:off x="3895750" y="5061859"/>
            <a:ext cx="1356527" cy="3776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SVN Client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C67B3D9E-11E8-4445-85DC-3AECAE738F46}"/>
              </a:ext>
            </a:extLst>
          </p:cNvPr>
          <p:cNvSpPr/>
          <p:nvPr/>
        </p:nvSpPr>
        <p:spPr>
          <a:xfrm>
            <a:off x="6423747" y="5079844"/>
            <a:ext cx="1356527" cy="3776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SVN Client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F0234C65-183B-4451-A830-D0A01A1D2888}"/>
              </a:ext>
            </a:extLst>
          </p:cNvPr>
          <p:cNvSpPr/>
          <p:nvPr/>
        </p:nvSpPr>
        <p:spPr>
          <a:xfrm>
            <a:off x="9098284" y="5073547"/>
            <a:ext cx="1356527" cy="3776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SVN Client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2DB26E9C-CC8D-47EB-910A-E36AEACC7067}"/>
              </a:ext>
            </a:extLst>
          </p:cNvPr>
          <p:cNvSpPr/>
          <p:nvPr/>
        </p:nvSpPr>
        <p:spPr>
          <a:xfrm>
            <a:off x="893807" y="5061859"/>
            <a:ext cx="1356527" cy="3776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SVN Client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12C5E056-AC12-45BF-AF51-04E30C02D055}"/>
              </a:ext>
            </a:extLst>
          </p:cNvPr>
          <p:cNvSpPr/>
          <p:nvPr/>
        </p:nvSpPr>
        <p:spPr>
          <a:xfrm>
            <a:off x="4460132" y="1828800"/>
            <a:ext cx="2411604" cy="46697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SVN Server</a:t>
            </a:r>
          </a:p>
        </p:txBody>
      </p:sp>
    </p:spTree>
    <p:extLst>
      <p:ext uri="{BB962C8B-B14F-4D97-AF65-F5344CB8AC3E}">
        <p14:creationId xmlns:p14="http://schemas.microsoft.com/office/powerpoint/2010/main" val="711894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Examples of Centralized Version Control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CVS is a relatively basic version control system. For the most part, Subversion has matched or exceeded CVS's feature set where those features continue to apply in Subversion's particular design</a:t>
            </a:r>
          </a:p>
          <a:p>
            <a:r>
              <a:rPr lang="en-US" dirty="0"/>
              <a:t>Subversion versions directories as first-class objects, just like files</a:t>
            </a:r>
          </a:p>
          <a:p>
            <a:r>
              <a:rPr lang="en-US" dirty="0"/>
              <a:t>Copying and deleting are versioned operations. Renaming is also a versioned operation</a:t>
            </a:r>
          </a:p>
          <a:p>
            <a:r>
              <a:rPr lang="en-US" dirty="0"/>
              <a:t>Subversion allows arbitrary metadata ("properties") to be attached to any file or directory</a:t>
            </a:r>
          </a:p>
          <a:p>
            <a:pPr lvl="1"/>
            <a:r>
              <a:rPr lang="en-US" dirty="0"/>
              <a:t>These properties are key/value pairs, and are versioned just like the objects they are attached to</a:t>
            </a:r>
          </a:p>
          <a:p>
            <a:pPr lvl="1"/>
            <a:r>
              <a:rPr lang="en-US" dirty="0"/>
              <a:t>These properties are not versioned, since they attach metadata to the version-space itself, but they can be changed at any time</a:t>
            </a:r>
          </a:p>
          <a:p>
            <a:r>
              <a:rPr lang="en-US" dirty="0"/>
              <a:t>No part of a commit takes effect until the entire commit has succeeded</a:t>
            </a:r>
          </a:p>
          <a:p>
            <a:r>
              <a:rPr lang="en-US" dirty="0"/>
              <a:t>Revision numbers are per-commit, not per-file, and commit's log message is attached to its revision</a:t>
            </a:r>
          </a:p>
          <a:p>
            <a:r>
              <a:rPr lang="en-US" dirty="0"/>
              <a:t>Branches and tags are both implemented in terms of an underlying "copy" operation</a:t>
            </a:r>
          </a:p>
          <a:p>
            <a:r>
              <a:rPr lang="en-US" dirty="0"/>
              <a:t>Unix users can place symbolic links under version control</a:t>
            </a:r>
          </a:p>
          <a:p>
            <a:r>
              <a:rPr lang="en-US" dirty="0"/>
              <a:t>Subversion supports (but does not require) locking files so that users can be warned when multiple people try to edit the same file</a:t>
            </a:r>
          </a:p>
          <a:p>
            <a:r>
              <a:rPr lang="en-US" dirty="0"/>
              <a:t>All output of the Subversion command-line client is carefully designed to be both human readable</a:t>
            </a:r>
          </a:p>
          <a:p>
            <a:r>
              <a:rPr lang="en-US" dirty="0"/>
              <a:t>Subversion uses </a:t>
            </a:r>
            <a:r>
              <a:rPr lang="en-US" dirty="0" err="1"/>
              <a:t>gettext</a:t>
            </a:r>
            <a:r>
              <a:rPr lang="en-US" dirty="0"/>
              <a:t>() to display translated error, informational, and help messages, based on current locale settings</a:t>
            </a:r>
          </a:p>
          <a:p>
            <a:r>
              <a:rPr lang="en-US" dirty="0"/>
              <a:t>The Subversion command-line client (</a:t>
            </a:r>
            <a:r>
              <a:rPr lang="en-US" dirty="0" err="1"/>
              <a:t>svn</a:t>
            </a:r>
            <a:r>
              <a:rPr lang="en-US" dirty="0"/>
              <a:t>) offers various ways to resolve conflicting changes, include interactive resolution prompting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Features of Subversion</a:t>
            </a:r>
          </a:p>
        </p:txBody>
      </p:sp>
    </p:spTree>
    <p:extLst>
      <p:ext uri="{BB962C8B-B14F-4D97-AF65-F5344CB8AC3E}">
        <p14:creationId xmlns:p14="http://schemas.microsoft.com/office/powerpoint/2010/main" val="1974429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Centralized Version Control System:[CVCS]</a:t>
            </a:r>
          </a:p>
          <a:p>
            <a:pPr lvl="1"/>
            <a:r>
              <a:rPr lang="en-US" dirty="0"/>
              <a:t>With centralized version control systems, you have a single “central” copy of your project on a server and commit your changes to this central copy</a:t>
            </a:r>
          </a:p>
          <a:p>
            <a:pPr lvl="1"/>
            <a:r>
              <a:rPr lang="en-US" dirty="0"/>
              <a:t>You pull the files that you need, but you never have a full copy of your project locally</a:t>
            </a:r>
          </a:p>
          <a:p>
            <a:pPr lvl="1"/>
            <a:r>
              <a:rPr lang="en-US" dirty="0"/>
              <a:t>Some of the most common version control systems are:</a:t>
            </a:r>
          </a:p>
          <a:p>
            <a:pPr lvl="2"/>
            <a:r>
              <a:rPr lang="en-US" dirty="0"/>
              <a:t>Subversion (SVN) by Apache</a:t>
            </a:r>
          </a:p>
          <a:p>
            <a:pPr lvl="2"/>
            <a:r>
              <a:rPr lang="en-US" dirty="0"/>
              <a:t>Perforce by Perforce Software </a:t>
            </a:r>
          </a:p>
          <a:p>
            <a:r>
              <a:rPr lang="en-US" dirty="0"/>
              <a:t>Distributed Version Control System: [DVCS]</a:t>
            </a:r>
          </a:p>
          <a:p>
            <a:pPr lvl="1"/>
            <a:r>
              <a:rPr lang="en-US" dirty="0"/>
              <a:t>With distributed version control systems (DVCS), you don't rely on a central server to store all the versions of a project’s files</a:t>
            </a:r>
          </a:p>
          <a:p>
            <a:pPr lvl="1"/>
            <a:r>
              <a:rPr lang="en-US" dirty="0"/>
              <a:t>Instead, you clone a copy of a repository locally so that you have the full history of the project</a:t>
            </a:r>
          </a:p>
          <a:p>
            <a:pPr lvl="1"/>
            <a:r>
              <a:rPr lang="en-US" dirty="0"/>
              <a:t>Some of most common distributed version control systems are:</a:t>
            </a:r>
          </a:p>
          <a:p>
            <a:pPr lvl="2"/>
            <a:r>
              <a:rPr lang="en-US" dirty="0" err="1"/>
              <a:t>Git</a:t>
            </a:r>
            <a:endParaRPr lang="en-US" dirty="0"/>
          </a:p>
          <a:p>
            <a:pPr lvl="2"/>
            <a:r>
              <a:rPr lang="en-US" dirty="0"/>
              <a:t>and Mercurial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 Control System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>
            <a:normAutofit/>
          </a:bodyPr>
          <a:lstStyle/>
          <a:p>
            <a:r>
              <a:rPr lang="en-US" dirty="0"/>
              <a:t>Centralized Version Control Systems were developed to record changes in a central system and enable developers to collaborate on other systems</a:t>
            </a:r>
          </a:p>
          <a:p>
            <a:r>
              <a:rPr lang="en-US" dirty="0"/>
              <a:t>Advantages of Centralized Version Control Systems:</a:t>
            </a:r>
          </a:p>
          <a:p>
            <a:pPr lvl="1"/>
            <a:r>
              <a:rPr lang="en-US" dirty="0"/>
              <a:t>Relatively easy to set up</a:t>
            </a:r>
          </a:p>
          <a:p>
            <a:pPr lvl="1"/>
            <a:r>
              <a:rPr lang="en-US" dirty="0"/>
              <a:t>Provides transparency </a:t>
            </a:r>
          </a:p>
          <a:p>
            <a:pPr lvl="1"/>
            <a:r>
              <a:rPr lang="en-US" dirty="0"/>
              <a:t>Enable admins control the workflow</a:t>
            </a:r>
          </a:p>
          <a:p>
            <a:r>
              <a:rPr lang="en-US" dirty="0"/>
              <a:t>Disadvantages of Centralized Version Control Systems:</a:t>
            </a:r>
          </a:p>
          <a:p>
            <a:pPr lvl="1"/>
            <a:r>
              <a:rPr lang="en-US" dirty="0"/>
              <a:t>If the main server goes down, developers can’t save versioned changes</a:t>
            </a:r>
          </a:p>
          <a:p>
            <a:pPr lvl="1"/>
            <a:r>
              <a:rPr lang="en-US" dirty="0"/>
              <a:t>Remote commits are slow</a:t>
            </a:r>
          </a:p>
          <a:p>
            <a:pPr lvl="1"/>
            <a:r>
              <a:rPr lang="en-US" dirty="0"/>
              <a:t>If the central database is corrupted, the entire history could be lost (security issues)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Centralized Version Control System:[CVCS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457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US" dirty="0"/>
              <a:t>They allow developers to clone the repository and work on that version. Develops will have the entire history of the project on their own hard drives</a:t>
            </a:r>
          </a:p>
          <a:p>
            <a:r>
              <a:rPr lang="en-US" dirty="0"/>
              <a:t>Advantages of Distributed Version Control Systems:</a:t>
            </a:r>
          </a:p>
          <a:p>
            <a:pPr lvl="1"/>
            <a:r>
              <a:rPr lang="en-US" dirty="0"/>
              <a:t>Performing actions other than pushing and pulling </a:t>
            </a:r>
            <a:r>
              <a:rPr lang="en-US" dirty="0" err="1"/>
              <a:t>changesets</a:t>
            </a:r>
            <a:r>
              <a:rPr lang="en-US" dirty="0"/>
              <a:t> is extremely fast because the tool only needs to access the hard drive, not a remote server</a:t>
            </a:r>
          </a:p>
          <a:p>
            <a:pPr lvl="1"/>
            <a:r>
              <a:rPr lang="en-US" dirty="0"/>
              <a:t>Everything but pushing and pulling can be done offline </a:t>
            </a:r>
          </a:p>
          <a:p>
            <a:pPr lvl="1"/>
            <a:r>
              <a:rPr lang="en-US" dirty="0"/>
              <a:t>Since each programmer has a full copy of the project repository, they can share changes with one or two other people at a time if they want to get some feedback</a:t>
            </a:r>
          </a:p>
          <a:p>
            <a:r>
              <a:rPr lang="en-US" dirty="0"/>
              <a:t>Disadvantages of Centralized Version Control Systems:</a:t>
            </a:r>
          </a:p>
          <a:p>
            <a:pPr lvl="1"/>
            <a:r>
              <a:rPr lang="en-US" dirty="0"/>
              <a:t>If your project contains many large files  then the space will be more on local drives</a:t>
            </a:r>
          </a:p>
          <a:p>
            <a:pPr lvl="1"/>
            <a:r>
              <a:rPr lang="en-US" dirty="0"/>
              <a:t>If your project has a very long history then downloading the entire history can take an impractical amount of time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Distributed Version Control System:[DVCS]</a:t>
            </a:r>
          </a:p>
        </p:txBody>
      </p:sp>
    </p:spTree>
    <p:extLst>
      <p:ext uri="{BB962C8B-B14F-4D97-AF65-F5344CB8AC3E}">
        <p14:creationId xmlns:p14="http://schemas.microsoft.com/office/powerpoint/2010/main" val="1708481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>
            <a:normAutofit/>
          </a:bodyPr>
          <a:lstStyle/>
          <a:p>
            <a:r>
              <a:rPr lang="en-US" dirty="0" smtClean="0"/>
              <a:t>Open </a:t>
            </a:r>
            <a:r>
              <a:rPr lang="en-US" dirty="0"/>
              <a:t>source:</a:t>
            </a:r>
          </a:p>
          <a:p>
            <a:pPr lvl="1"/>
            <a:r>
              <a:rPr lang="en-US" dirty="0"/>
              <a:t>Subversion (SVN) – versioning control system inspired by CVS</a:t>
            </a:r>
          </a:p>
          <a:p>
            <a:pPr lvl="1"/>
            <a:r>
              <a:rPr lang="en-US" dirty="0"/>
              <a:t>Concurrent Versions System (CVS) – originally built on RCS, licensed under the GPL</a:t>
            </a:r>
          </a:p>
          <a:p>
            <a:pPr lvl="1"/>
            <a:r>
              <a:rPr lang="en-US" dirty="0"/>
              <a:t>Vesta – build system with a versioning file system and support for distributed repositories</a:t>
            </a:r>
          </a:p>
          <a:p>
            <a:pPr lvl="1"/>
            <a:r>
              <a:rPr lang="en-US" dirty="0" err="1"/>
              <a:t>OpenCVS</a:t>
            </a:r>
            <a:r>
              <a:rPr lang="en-US" dirty="0"/>
              <a:t> – CVS clone under the BSD license, with emphasis put on security and source code correctness</a:t>
            </a:r>
          </a:p>
          <a:p>
            <a:r>
              <a:rPr lang="en-US" dirty="0"/>
              <a:t>Commercial:</a:t>
            </a:r>
          </a:p>
          <a:p>
            <a:pPr lvl="1"/>
            <a:r>
              <a:rPr lang="en-US" dirty="0" err="1"/>
              <a:t>AccuRev</a:t>
            </a:r>
            <a:r>
              <a:rPr lang="en-US" dirty="0"/>
              <a:t> – source configuration management tool with integrated issue tracking based on "Streams" that efficiently manages parallel and global development. Now owned by Micro Focus </a:t>
            </a:r>
          </a:p>
          <a:p>
            <a:pPr lvl="1"/>
            <a:r>
              <a:rPr lang="en-US" dirty="0"/>
              <a:t>Helix Core, formerly Perforce Helix - for large scale development environments</a:t>
            </a:r>
          </a:p>
          <a:p>
            <a:pPr lvl="1"/>
            <a:r>
              <a:rPr lang="en-US" dirty="0"/>
              <a:t>IBM Rational </a:t>
            </a:r>
            <a:r>
              <a:rPr lang="en-US" dirty="0" err="1"/>
              <a:t>ClearCase</a:t>
            </a:r>
            <a:r>
              <a:rPr lang="en-US" dirty="0"/>
              <a:t> – SCC compliant configuration management system by IBM Rational Software</a:t>
            </a:r>
          </a:p>
          <a:p>
            <a:pPr lvl="1"/>
            <a:r>
              <a:rPr lang="en-US" dirty="0"/>
              <a:t>Team Foundation Server (TFS) - Development software by Microsoft which includes revision control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 Control System Available:[Centralized]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95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 smtClean="0"/>
              <a:t>Open </a:t>
            </a:r>
            <a:r>
              <a:rPr lang="en-US" dirty="0"/>
              <a:t>source: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– written in a collection of Perl, C, and various shell scripts, designed by Linus Torvalds based on the needs of the Linux kernel project; decentralized, and aims to be fast, flexible, and robust</a:t>
            </a:r>
          </a:p>
          <a:p>
            <a:pPr lvl="1"/>
            <a:r>
              <a:rPr lang="en-US" dirty="0"/>
              <a:t>Bazaar – written in Python, originally by Martin Pool and sponsored by Canonical; decentralized, and aims to be fast and easy to use; can </a:t>
            </a:r>
            <a:r>
              <a:rPr lang="en-US" dirty="0" err="1"/>
              <a:t>losslessly</a:t>
            </a:r>
            <a:r>
              <a:rPr lang="en-US" dirty="0"/>
              <a:t> import Arch archives</a:t>
            </a:r>
          </a:p>
          <a:p>
            <a:pPr lvl="1"/>
            <a:r>
              <a:rPr lang="en-US" dirty="0"/>
              <a:t>Mercurial – written in Python as an Open Source replacement to </a:t>
            </a:r>
            <a:r>
              <a:rPr lang="en-US" dirty="0" err="1"/>
              <a:t>BitKeeper</a:t>
            </a:r>
            <a:r>
              <a:rPr lang="en-US" dirty="0"/>
              <a:t>; decentralized and aims to be fast, lightweight, portable, and easy to use</a:t>
            </a:r>
          </a:p>
          <a:p>
            <a:r>
              <a:rPr lang="en-US" dirty="0"/>
              <a:t>Commercial:</a:t>
            </a:r>
          </a:p>
          <a:p>
            <a:pPr lvl="1"/>
            <a:r>
              <a:rPr lang="en-US" dirty="0"/>
              <a:t>Visual Studio Team Services - Services for teams to share code, track work, and ship software for any language by Microsoft</a:t>
            </a:r>
          </a:p>
          <a:p>
            <a:pPr lvl="1"/>
            <a:r>
              <a:rPr lang="en-US" dirty="0"/>
              <a:t>Sun </a:t>
            </a:r>
            <a:r>
              <a:rPr lang="en-US" dirty="0" err="1"/>
              <a:t>WorkShop</a:t>
            </a:r>
            <a:r>
              <a:rPr lang="en-US" dirty="0"/>
              <a:t> </a:t>
            </a:r>
            <a:r>
              <a:rPr lang="en-US" dirty="0" err="1"/>
              <a:t>TeamWare</a:t>
            </a:r>
            <a:r>
              <a:rPr lang="en-US" dirty="0"/>
              <a:t> – designed by Larry </a:t>
            </a:r>
            <a:r>
              <a:rPr lang="en-US" dirty="0" err="1"/>
              <a:t>McVoy</a:t>
            </a:r>
            <a:r>
              <a:rPr lang="en-US" dirty="0"/>
              <a:t>, creator of </a:t>
            </a:r>
            <a:r>
              <a:rPr lang="en-US" dirty="0" err="1"/>
              <a:t>BitKeeper</a:t>
            </a:r>
            <a:endParaRPr lang="en-US" dirty="0"/>
          </a:p>
          <a:p>
            <a:pPr lvl="1"/>
            <a:r>
              <a:rPr lang="en-US" dirty="0"/>
              <a:t>Plastic SCM – by </a:t>
            </a:r>
            <a:r>
              <a:rPr lang="en-US" dirty="0" err="1"/>
              <a:t>Codice</a:t>
            </a:r>
            <a:r>
              <a:rPr lang="en-US" dirty="0"/>
              <a:t> Software, </a:t>
            </a:r>
            <a:r>
              <a:rPr lang="en-US" dirty="0" err="1"/>
              <a:t>Inc</a:t>
            </a:r>
            <a:endParaRPr lang="en-US" dirty="0"/>
          </a:p>
          <a:p>
            <a:pPr lvl="1"/>
            <a:r>
              <a:rPr lang="en-US" dirty="0"/>
              <a:t>Code Co-op – peer-to-peer version control system (can use e-mail for synchronization)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 Control System Available:[Distributed]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84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/>
          <a:lstStyle/>
          <a:p>
            <a:r>
              <a:rPr lang="en-US" dirty="0"/>
              <a:t>Store all versions of your files ("version control")</a:t>
            </a:r>
          </a:p>
          <a:p>
            <a:r>
              <a:rPr lang="en-US" dirty="0"/>
              <a:t>Associate versions of each file with appropriate versions of all other files ("configuration management")</a:t>
            </a:r>
          </a:p>
          <a:p>
            <a:r>
              <a:rPr lang="en-US" dirty="0"/>
              <a:t>Allow many people to work on the same files, toward a common goal or release ("concurrency")</a:t>
            </a:r>
          </a:p>
          <a:p>
            <a:r>
              <a:rPr lang="en-US" dirty="0"/>
              <a:t>Allow groups of people to work on substantially the same files, but each group towards its own goal or release ("branching")</a:t>
            </a:r>
          </a:p>
          <a:p>
            <a:r>
              <a:rPr lang="en-US" dirty="0"/>
              <a:t>Recover, at any time, a coherent configuration of file versions that correspond to some goal or release, either for investigation or extension like bug fixing ("release management")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do you want from your version control system?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098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 Basics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Baseline : An approved revision of a document or source file from which subsequent changes can be made</a:t>
            </a:r>
          </a:p>
          <a:p>
            <a:r>
              <a:rPr lang="en-US" dirty="0"/>
              <a:t>Branch : A set of files under version control may be branched or forked at a point in time so that, from that time forward, two copies of those files may develop at different speeds or in different ways independently of each other</a:t>
            </a:r>
          </a:p>
          <a:p>
            <a:r>
              <a:rPr lang="en-US" dirty="0"/>
              <a:t>Change : A change represents a specific modification to a document under version control</a:t>
            </a:r>
          </a:p>
          <a:p>
            <a:r>
              <a:rPr lang="en-US" dirty="0"/>
              <a:t>Checkout : To check out is to create a local working copy from the repository. A user may specify a specific revision or obtain the latest</a:t>
            </a:r>
          </a:p>
          <a:p>
            <a:r>
              <a:rPr lang="en-US" dirty="0"/>
              <a:t>Clone : Cloning means creating a repository containing the revisions from another repository</a:t>
            </a:r>
          </a:p>
          <a:p>
            <a:r>
              <a:rPr lang="en-US" dirty="0"/>
              <a:t>Commit : To commit is to write or merge the changes made in the working copy back to the repository</a:t>
            </a:r>
          </a:p>
          <a:p>
            <a:r>
              <a:rPr lang="en-US" dirty="0"/>
              <a:t>Conflict : A conflict occurs when different parties make changes to the same document, and the system is unable to reconcile the changes</a:t>
            </a:r>
          </a:p>
          <a:p>
            <a:r>
              <a:rPr lang="en-US" dirty="0"/>
              <a:t>Fetch : Fetch is initiated by the receiving repository</a:t>
            </a:r>
          </a:p>
          <a:p>
            <a:r>
              <a:rPr lang="en-US" dirty="0"/>
              <a:t>Initialize : To create a new, empty repository</a:t>
            </a:r>
          </a:p>
          <a:p>
            <a:r>
              <a:rPr lang="en-US" dirty="0"/>
              <a:t>Merge : A merge or integration is an operation in which two sets of changes are applied to a file or set of files</a:t>
            </a:r>
          </a:p>
          <a:p>
            <a:r>
              <a:rPr lang="en-US" dirty="0"/>
              <a:t>Repository : The repository is where files' current and historical data are stored, often on a server</a:t>
            </a:r>
          </a:p>
          <a:p>
            <a:r>
              <a:rPr lang="en-US" dirty="0"/>
              <a:t>Tag : A tag or label refers to an important snapshot in time, consistent across many files. These files at that point may all be tagged with a user-friendly, meaningful name or revision number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 Control System </a:t>
            </a:r>
            <a:r>
              <a:rPr lang="en-US" dirty="0" smtClean="0"/>
              <a:t>Terminology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633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55</TotalTime>
  <Words>2457</Words>
  <Application>Microsoft Office PowerPoint</Application>
  <PresentationFormat>Widescreen</PresentationFormat>
  <Paragraphs>333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Version Control System</vt:lpstr>
      <vt:lpstr>Version Control System</vt:lpstr>
      <vt:lpstr>Version Control System</vt:lpstr>
      <vt:lpstr>Version Control System</vt:lpstr>
      <vt:lpstr>Version Control System</vt:lpstr>
      <vt:lpstr>Version Control System Basics</vt:lpstr>
      <vt:lpstr>Version Control System Basics</vt:lpstr>
      <vt:lpstr>Version Control System Basics</vt:lpstr>
      <vt:lpstr>Version Control System Basics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Version Control System Basic Operations</vt:lpstr>
      <vt:lpstr>Examples of Centralized Version Control Systems</vt:lpstr>
      <vt:lpstr>Examples of Centralized Version Control Systems</vt:lpstr>
      <vt:lpstr>Examples of Centralized Version Control Systems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6</cp:revision>
  <dcterms:created xsi:type="dcterms:W3CDTF">2019-03-26T14:21:33Z</dcterms:created>
  <dcterms:modified xsi:type="dcterms:W3CDTF">2019-03-26T15:16:58Z</dcterms:modified>
</cp:coreProperties>
</file>

<file path=docProps/thumbnail.jpeg>
</file>